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73" r:id="rId8"/>
    <p:sldId id="274" r:id="rId9"/>
    <p:sldId id="264" r:id="rId10"/>
    <p:sldId id="263" r:id="rId11"/>
    <p:sldId id="265" r:id="rId12"/>
    <p:sldId id="267" r:id="rId13"/>
    <p:sldId id="266"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648" autoAdjust="0"/>
  </p:normalViewPr>
  <p:slideViewPr>
    <p:cSldViewPr snapToGrid="0">
      <p:cViewPr>
        <p:scale>
          <a:sx n="67" d="100"/>
          <a:sy n="67" d="100"/>
        </p:scale>
        <p:origin x="-2232" y="-5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68B18-12CB-B241-8E58-4086C142EDC3}" type="datetimeFigureOut">
              <a:rPr lang="en-US" smtClean="0"/>
              <a:t>6/25/15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E519FA-9F62-CE4A-B2B3-BD4BE3428B71}" type="slidenum">
              <a:rPr lang="en-US" smtClean="0"/>
              <a:t>‹#›</a:t>
            </a:fld>
            <a:endParaRPr lang="en-US"/>
          </a:p>
        </p:txBody>
      </p:sp>
    </p:spTree>
    <p:extLst>
      <p:ext uri="{BB962C8B-B14F-4D97-AF65-F5344CB8AC3E}">
        <p14:creationId xmlns:p14="http://schemas.microsoft.com/office/powerpoint/2010/main" val="15769922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519FA-9F62-CE4A-B2B3-BD4BE3428B71}" type="slidenum">
              <a:rPr lang="en-US" smtClean="0"/>
              <a:t>1</a:t>
            </a:fld>
            <a:endParaRPr lang="en-US"/>
          </a:p>
        </p:txBody>
      </p:sp>
    </p:spTree>
    <p:extLst>
      <p:ext uri="{BB962C8B-B14F-4D97-AF65-F5344CB8AC3E}">
        <p14:creationId xmlns:p14="http://schemas.microsoft.com/office/powerpoint/2010/main" val="3858874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a:t>
            </a:r>
            <a:endParaRPr lang="en-US" dirty="0"/>
          </a:p>
        </p:txBody>
      </p:sp>
      <p:sp>
        <p:nvSpPr>
          <p:cNvPr id="4" name="Slide Number Placeholder 3"/>
          <p:cNvSpPr>
            <a:spLocks noGrp="1"/>
          </p:cNvSpPr>
          <p:nvPr>
            <p:ph type="sldNum" sz="quarter" idx="10"/>
          </p:nvPr>
        </p:nvSpPr>
        <p:spPr/>
        <p:txBody>
          <a:bodyPr/>
          <a:lstStyle/>
          <a:p>
            <a:fld id="{38E519FA-9F62-CE4A-B2B3-BD4BE3428B71}" type="slidenum">
              <a:rPr lang="en-US" smtClean="0"/>
              <a:t>12</a:t>
            </a:fld>
            <a:endParaRPr lang="en-US"/>
          </a:p>
        </p:txBody>
      </p:sp>
    </p:spTree>
    <p:extLst>
      <p:ext uri="{BB962C8B-B14F-4D97-AF65-F5344CB8AC3E}">
        <p14:creationId xmlns:p14="http://schemas.microsoft.com/office/powerpoint/2010/main" val="170334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1/32 or one</a:t>
            </a:r>
            <a:r>
              <a:rPr lang="en-US" baseline="0" dirty="0" smtClean="0"/>
              <a:t> thirty </a:t>
            </a:r>
            <a:r>
              <a:rPr lang="en-US" baseline="0" dirty="0" err="1" smtClean="0"/>
              <a:t>secondths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8E519FA-9F62-CE4A-B2B3-BD4BE3428B71}" type="slidenum">
              <a:rPr lang="en-US" smtClean="0"/>
              <a:t>13</a:t>
            </a:fld>
            <a:endParaRPr lang="en-US"/>
          </a:p>
        </p:txBody>
      </p:sp>
    </p:spTree>
    <p:extLst>
      <p:ext uri="{BB962C8B-B14F-4D97-AF65-F5344CB8AC3E}">
        <p14:creationId xmlns:p14="http://schemas.microsoft.com/office/powerpoint/2010/main" val="1676336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31.2 which means they actually need to sell 32 couches.</a:t>
            </a:r>
            <a:endParaRPr lang="en-US" dirty="0"/>
          </a:p>
        </p:txBody>
      </p:sp>
      <p:sp>
        <p:nvSpPr>
          <p:cNvPr id="4" name="Slide Number Placeholder 3"/>
          <p:cNvSpPr>
            <a:spLocks noGrp="1"/>
          </p:cNvSpPr>
          <p:nvPr>
            <p:ph type="sldNum" sz="quarter" idx="10"/>
          </p:nvPr>
        </p:nvSpPr>
        <p:spPr/>
        <p:txBody>
          <a:bodyPr/>
          <a:lstStyle/>
          <a:p>
            <a:fld id="{38E519FA-9F62-CE4A-B2B3-BD4BE3428B71}" type="slidenum">
              <a:rPr lang="en-US" smtClean="0"/>
              <a:t>14</a:t>
            </a:fld>
            <a:endParaRPr lang="en-US"/>
          </a:p>
        </p:txBody>
      </p:sp>
    </p:spTree>
    <p:extLst>
      <p:ext uri="{BB962C8B-B14F-4D97-AF65-F5344CB8AC3E}">
        <p14:creationId xmlns:p14="http://schemas.microsoft.com/office/powerpoint/2010/main" val="171939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r>
              <a:rPr lang="en-US" baseline="0" dirty="0" smtClean="0"/>
              <a:t> she would make $4,500</a:t>
            </a:r>
            <a:endParaRPr lang="en-US" dirty="0"/>
          </a:p>
        </p:txBody>
      </p:sp>
      <p:sp>
        <p:nvSpPr>
          <p:cNvPr id="4" name="Slide Number Placeholder 3"/>
          <p:cNvSpPr>
            <a:spLocks noGrp="1"/>
          </p:cNvSpPr>
          <p:nvPr>
            <p:ph type="sldNum" sz="quarter" idx="10"/>
          </p:nvPr>
        </p:nvSpPr>
        <p:spPr/>
        <p:txBody>
          <a:bodyPr/>
          <a:lstStyle/>
          <a:p>
            <a:fld id="{38E519FA-9F62-CE4A-B2B3-BD4BE3428B71}" type="slidenum">
              <a:rPr lang="en-US" smtClean="0"/>
              <a:t>15</a:t>
            </a:fld>
            <a:endParaRPr lang="en-US"/>
          </a:p>
        </p:txBody>
      </p:sp>
    </p:spTree>
    <p:extLst>
      <p:ext uri="{BB962C8B-B14F-4D97-AF65-F5344CB8AC3E}">
        <p14:creationId xmlns:p14="http://schemas.microsoft.com/office/powerpoint/2010/main" val="3882046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Tip: $9.72</a:t>
            </a:r>
          </a:p>
          <a:p>
            <a:r>
              <a:rPr lang="en-US" dirty="0" smtClean="0"/>
              <a:t>Total: $61.24</a:t>
            </a:r>
            <a:endParaRPr lang="en-US" dirty="0"/>
          </a:p>
        </p:txBody>
      </p:sp>
      <p:sp>
        <p:nvSpPr>
          <p:cNvPr id="4" name="Slide Number Placeholder 3"/>
          <p:cNvSpPr>
            <a:spLocks noGrp="1"/>
          </p:cNvSpPr>
          <p:nvPr>
            <p:ph type="sldNum" sz="quarter" idx="10"/>
          </p:nvPr>
        </p:nvSpPr>
        <p:spPr/>
        <p:txBody>
          <a:bodyPr/>
          <a:lstStyle/>
          <a:p>
            <a:fld id="{38E519FA-9F62-CE4A-B2B3-BD4BE3428B71}" type="slidenum">
              <a:rPr lang="en-US" smtClean="0"/>
              <a:t>16</a:t>
            </a:fld>
            <a:endParaRPr lang="en-US"/>
          </a:p>
        </p:txBody>
      </p:sp>
    </p:spTree>
    <p:extLst>
      <p:ext uri="{BB962C8B-B14F-4D97-AF65-F5344CB8AC3E}">
        <p14:creationId xmlns:p14="http://schemas.microsoft.com/office/powerpoint/2010/main" val="3936973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Snacks: 20</a:t>
            </a:r>
          </a:p>
          <a:p>
            <a:r>
              <a:rPr lang="en-US" dirty="0" smtClean="0"/>
              <a:t>Magazine: 14.85</a:t>
            </a:r>
            <a:endParaRPr lang="en-US" dirty="0"/>
          </a:p>
        </p:txBody>
      </p:sp>
      <p:sp>
        <p:nvSpPr>
          <p:cNvPr id="4" name="Slide Number Placeholder 3"/>
          <p:cNvSpPr>
            <a:spLocks noGrp="1"/>
          </p:cNvSpPr>
          <p:nvPr>
            <p:ph type="sldNum" sz="quarter" idx="10"/>
          </p:nvPr>
        </p:nvSpPr>
        <p:spPr/>
        <p:txBody>
          <a:bodyPr/>
          <a:lstStyle/>
          <a:p>
            <a:fld id="{38E519FA-9F62-CE4A-B2B3-BD4BE3428B71}" type="slidenum">
              <a:rPr lang="en-US" smtClean="0"/>
              <a:t>17</a:t>
            </a:fld>
            <a:endParaRPr lang="en-US"/>
          </a:p>
        </p:txBody>
      </p:sp>
    </p:spTree>
    <p:extLst>
      <p:ext uri="{BB962C8B-B14F-4D97-AF65-F5344CB8AC3E}">
        <p14:creationId xmlns:p14="http://schemas.microsoft.com/office/powerpoint/2010/main" val="3933336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a:t>
            </a:r>
            <a:r>
              <a:rPr lang="en-US" baseline="0" dirty="0" smtClean="0"/>
              <a:t> by 15%</a:t>
            </a:r>
            <a:endParaRPr lang="en-US" dirty="0" smtClean="0"/>
          </a:p>
        </p:txBody>
      </p:sp>
      <p:sp>
        <p:nvSpPr>
          <p:cNvPr id="4" name="Slide Number Placeholder 3"/>
          <p:cNvSpPr>
            <a:spLocks noGrp="1"/>
          </p:cNvSpPr>
          <p:nvPr>
            <p:ph type="sldNum" sz="quarter" idx="10"/>
          </p:nvPr>
        </p:nvSpPr>
        <p:spPr/>
        <p:txBody>
          <a:bodyPr/>
          <a:lstStyle/>
          <a:p>
            <a:fld id="{38E519FA-9F62-CE4A-B2B3-BD4BE3428B71}" type="slidenum">
              <a:rPr lang="en-US" smtClean="0"/>
              <a:t>18</a:t>
            </a:fld>
            <a:endParaRPr lang="en-US"/>
          </a:p>
        </p:txBody>
      </p:sp>
    </p:spTree>
    <p:extLst>
      <p:ext uri="{BB962C8B-B14F-4D97-AF65-F5344CB8AC3E}">
        <p14:creationId xmlns:p14="http://schemas.microsoft.com/office/powerpoint/2010/main" val="99002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$45</a:t>
            </a:r>
            <a:endParaRPr lang="en-US" dirty="0"/>
          </a:p>
        </p:txBody>
      </p:sp>
      <p:sp>
        <p:nvSpPr>
          <p:cNvPr id="4" name="Slide Number Placeholder 3"/>
          <p:cNvSpPr>
            <a:spLocks noGrp="1"/>
          </p:cNvSpPr>
          <p:nvPr>
            <p:ph type="sldNum" sz="quarter" idx="10"/>
          </p:nvPr>
        </p:nvSpPr>
        <p:spPr/>
        <p:txBody>
          <a:bodyPr/>
          <a:lstStyle/>
          <a:p>
            <a:fld id="{38E519FA-9F62-CE4A-B2B3-BD4BE3428B71}" type="slidenum">
              <a:rPr lang="en-US" smtClean="0"/>
              <a:t>3</a:t>
            </a:fld>
            <a:endParaRPr lang="en-US"/>
          </a:p>
        </p:txBody>
      </p:sp>
    </p:spTree>
    <p:extLst>
      <p:ext uri="{BB962C8B-B14F-4D97-AF65-F5344CB8AC3E}">
        <p14:creationId xmlns:p14="http://schemas.microsoft.com/office/powerpoint/2010/main" val="401130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a:t>
            </a:r>
            <a:r>
              <a:rPr lang="en-US" baseline="0" dirty="0" smtClean="0"/>
              <a:t> </a:t>
            </a:r>
            <a:r>
              <a:rPr lang="en-US" dirty="0" smtClean="0"/>
              <a:t>$21.04</a:t>
            </a:r>
          </a:p>
          <a:p>
            <a:r>
              <a:rPr lang="en-US" dirty="0" smtClean="0"/>
              <a:t>Markdown: $6.04</a:t>
            </a:r>
            <a:endParaRPr lang="en-US" dirty="0"/>
          </a:p>
        </p:txBody>
      </p:sp>
      <p:sp>
        <p:nvSpPr>
          <p:cNvPr id="4" name="Slide Number Placeholder 3"/>
          <p:cNvSpPr>
            <a:spLocks noGrp="1"/>
          </p:cNvSpPr>
          <p:nvPr>
            <p:ph type="sldNum" sz="quarter" idx="10"/>
          </p:nvPr>
        </p:nvSpPr>
        <p:spPr/>
        <p:txBody>
          <a:bodyPr/>
          <a:lstStyle/>
          <a:p>
            <a:fld id="{38E519FA-9F62-CE4A-B2B3-BD4BE3428B71}" type="slidenum">
              <a:rPr lang="en-US" smtClean="0"/>
              <a:t>4</a:t>
            </a:fld>
            <a:endParaRPr lang="en-US"/>
          </a:p>
        </p:txBody>
      </p:sp>
    </p:spTree>
    <p:extLst>
      <p:ext uri="{BB962C8B-B14F-4D97-AF65-F5344CB8AC3E}">
        <p14:creationId xmlns:p14="http://schemas.microsoft.com/office/powerpoint/2010/main" val="367236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$19.5</a:t>
            </a:r>
            <a:endParaRPr lang="en-US" dirty="0"/>
          </a:p>
        </p:txBody>
      </p:sp>
      <p:sp>
        <p:nvSpPr>
          <p:cNvPr id="4" name="Slide Number Placeholder 3"/>
          <p:cNvSpPr>
            <a:spLocks noGrp="1"/>
          </p:cNvSpPr>
          <p:nvPr>
            <p:ph type="sldNum" sz="quarter" idx="10"/>
          </p:nvPr>
        </p:nvSpPr>
        <p:spPr/>
        <p:txBody>
          <a:bodyPr/>
          <a:lstStyle/>
          <a:p>
            <a:fld id="{38E519FA-9F62-CE4A-B2B3-BD4BE3428B71}" type="slidenum">
              <a:rPr lang="en-US" smtClean="0"/>
              <a:t>5</a:t>
            </a:fld>
            <a:endParaRPr lang="en-US"/>
          </a:p>
        </p:txBody>
      </p:sp>
    </p:spTree>
    <p:extLst>
      <p:ext uri="{BB962C8B-B14F-4D97-AF65-F5344CB8AC3E}">
        <p14:creationId xmlns:p14="http://schemas.microsoft.com/office/powerpoint/2010/main" val="2514135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$25.44</a:t>
            </a:r>
            <a:endParaRPr lang="en-US" dirty="0"/>
          </a:p>
        </p:txBody>
      </p:sp>
      <p:sp>
        <p:nvSpPr>
          <p:cNvPr id="4" name="Slide Number Placeholder 3"/>
          <p:cNvSpPr>
            <a:spLocks noGrp="1"/>
          </p:cNvSpPr>
          <p:nvPr>
            <p:ph type="sldNum" sz="quarter" idx="10"/>
          </p:nvPr>
        </p:nvSpPr>
        <p:spPr/>
        <p:txBody>
          <a:bodyPr/>
          <a:lstStyle/>
          <a:p>
            <a:fld id="{38E519FA-9F62-CE4A-B2B3-BD4BE3428B71}" type="slidenum">
              <a:rPr lang="en-US" smtClean="0"/>
              <a:t>6</a:t>
            </a:fld>
            <a:endParaRPr lang="en-US"/>
          </a:p>
        </p:txBody>
      </p:sp>
    </p:spTree>
    <p:extLst>
      <p:ext uri="{BB962C8B-B14F-4D97-AF65-F5344CB8AC3E}">
        <p14:creationId xmlns:p14="http://schemas.microsoft.com/office/powerpoint/2010/main" val="1416567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$300</a:t>
            </a:r>
          </a:p>
          <a:p>
            <a:endParaRPr lang="en-US" dirty="0"/>
          </a:p>
        </p:txBody>
      </p:sp>
      <p:sp>
        <p:nvSpPr>
          <p:cNvPr id="4" name="Slide Number Placeholder 3"/>
          <p:cNvSpPr>
            <a:spLocks noGrp="1"/>
          </p:cNvSpPr>
          <p:nvPr>
            <p:ph type="sldNum" sz="quarter" idx="10"/>
          </p:nvPr>
        </p:nvSpPr>
        <p:spPr/>
        <p:txBody>
          <a:bodyPr/>
          <a:lstStyle/>
          <a:p>
            <a:fld id="{38E519FA-9F62-CE4A-B2B3-BD4BE3428B71}" type="slidenum">
              <a:rPr lang="en-US" smtClean="0"/>
              <a:t>7</a:t>
            </a:fld>
            <a:endParaRPr lang="en-US"/>
          </a:p>
        </p:txBody>
      </p:sp>
    </p:spTree>
    <p:extLst>
      <p:ext uri="{BB962C8B-B14F-4D97-AF65-F5344CB8AC3E}">
        <p14:creationId xmlns:p14="http://schemas.microsoft.com/office/powerpoint/2010/main" val="391095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1,300 x .25</a:t>
            </a:r>
            <a:r>
              <a:rPr lang="en-US" sz="1200" kern="1200" baseline="0" dirty="0" smtClean="0">
                <a:solidFill>
                  <a:schemeClr val="tx1"/>
                </a:solidFill>
                <a:effectLst/>
                <a:latin typeface="+mn-lt"/>
                <a:ea typeface="+mn-ea"/>
                <a:cs typeface="+mn-cs"/>
              </a:rPr>
              <a:t> = $325 reduction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dirty="0" smtClean="0"/>
              <a:t>New</a:t>
            </a:r>
            <a:r>
              <a:rPr lang="en-US" baseline="0" dirty="0" smtClean="0"/>
              <a:t> price $975</a:t>
            </a:r>
            <a:endParaRPr lang="en-US" dirty="0"/>
          </a:p>
        </p:txBody>
      </p:sp>
      <p:sp>
        <p:nvSpPr>
          <p:cNvPr id="4" name="Slide Number Placeholder 3"/>
          <p:cNvSpPr>
            <a:spLocks noGrp="1"/>
          </p:cNvSpPr>
          <p:nvPr>
            <p:ph type="sldNum" sz="quarter" idx="10"/>
          </p:nvPr>
        </p:nvSpPr>
        <p:spPr/>
        <p:txBody>
          <a:bodyPr/>
          <a:lstStyle/>
          <a:p>
            <a:fld id="{38E519FA-9F62-CE4A-B2B3-BD4BE3428B71}" type="slidenum">
              <a:rPr lang="en-US" smtClean="0"/>
              <a:t>8</a:t>
            </a:fld>
            <a:endParaRPr lang="en-US"/>
          </a:p>
        </p:txBody>
      </p:sp>
    </p:spTree>
    <p:extLst>
      <p:ext uri="{BB962C8B-B14F-4D97-AF65-F5344CB8AC3E}">
        <p14:creationId xmlns:p14="http://schemas.microsoft.com/office/powerpoint/2010/main" val="33310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.625</a:t>
            </a:r>
            <a:endParaRPr lang="en-US" dirty="0"/>
          </a:p>
        </p:txBody>
      </p:sp>
      <p:sp>
        <p:nvSpPr>
          <p:cNvPr id="4" name="Slide Number Placeholder 3"/>
          <p:cNvSpPr>
            <a:spLocks noGrp="1"/>
          </p:cNvSpPr>
          <p:nvPr>
            <p:ph type="sldNum" sz="quarter" idx="10"/>
          </p:nvPr>
        </p:nvSpPr>
        <p:spPr/>
        <p:txBody>
          <a:bodyPr/>
          <a:lstStyle/>
          <a:p>
            <a:fld id="{38E519FA-9F62-CE4A-B2B3-BD4BE3428B71}" type="slidenum">
              <a:rPr lang="en-US" smtClean="0"/>
              <a:t>10</a:t>
            </a:fld>
            <a:endParaRPr lang="en-US"/>
          </a:p>
        </p:txBody>
      </p:sp>
    </p:spTree>
    <p:extLst>
      <p:ext uri="{BB962C8B-B14F-4D97-AF65-F5344CB8AC3E}">
        <p14:creationId xmlns:p14="http://schemas.microsoft.com/office/powerpoint/2010/main" val="371924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quarts</a:t>
            </a:r>
            <a:endParaRPr lang="en-US" dirty="0"/>
          </a:p>
        </p:txBody>
      </p:sp>
      <p:sp>
        <p:nvSpPr>
          <p:cNvPr id="4" name="Slide Number Placeholder 3"/>
          <p:cNvSpPr>
            <a:spLocks noGrp="1"/>
          </p:cNvSpPr>
          <p:nvPr>
            <p:ph type="sldNum" sz="quarter" idx="10"/>
          </p:nvPr>
        </p:nvSpPr>
        <p:spPr/>
        <p:txBody>
          <a:bodyPr/>
          <a:lstStyle/>
          <a:p>
            <a:fld id="{38E519FA-9F62-CE4A-B2B3-BD4BE3428B71}" type="slidenum">
              <a:rPr lang="en-US" smtClean="0"/>
              <a:t>11</a:t>
            </a:fld>
            <a:endParaRPr lang="en-US"/>
          </a:p>
        </p:txBody>
      </p:sp>
    </p:spTree>
    <p:extLst>
      <p:ext uri="{BB962C8B-B14F-4D97-AF65-F5344CB8AC3E}">
        <p14:creationId xmlns:p14="http://schemas.microsoft.com/office/powerpoint/2010/main" val="3967248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6/25/15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6/25/15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6/25/15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6/25/15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6/25/15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1.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sz="6000" dirty="0" smtClean="0"/>
              <a:t>APPLICATIONS</a:t>
            </a:r>
            <a:endParaRPr lang="en-US" sz="6000" dirty="0"/>
          </a:p>
        </p:txBody>
      </p:sp>
      <p:pic>
        <p:nvPicPr>
          <p:cNvPr id="4" name="Picture 3"/>
          <p:cNvPicPr>
            <a:picLocks noChangeAspect="1"/>
          </p:cNvPicPr>
          <p:nvPr/>
        </p:nvPicPr>
        <p:blipFill>
          <a:blip r:embed="rId3"/>
          <a:stretch>
            <a:fillRect/>
          </a:stretch>
        </p:blipFill>
        <p:spPr>
          <a:xfrm>
            <a:off x="2692399" y="1871131"/>
            <a:ext cx="6815668" cy="1515533"/>
          </a:xfrm>
          <a:prstGeom prst="rect">
            <a:avLst/>
          </a:prstGeom>
        </p:spPr>
      </p:pic>
    </p:spTree>
    <p:extLst>
      <p:ext uri="{BB962C8B-B14F-4D97-AF65-F5344CB8AC3E}">
        <p14:creationId xmlns:p14="http://schemas.microsoft.com/office/powerpoint/2010/main" val="18416506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The directions on a bottle of bleach say “Mix ½ cup of bleach with a gallon of water.”  The ratio of bleach to water is 1 to 32.</a:t>
            </a:r>
            <a:endParaRPr lang="en-US" b="1" dirty="0"/>
          </a:p>
        </p:txBody>
      </p:sp>
      <p:sp>
        <p:nvSpPr>
          <p:cNvPr id="3" name="Text Placeholder 2"/>
          <p:cNvSpPr>
            <a:spLocks noGrp="1"/>
          </p:cNvSpPr>
          <p:nvPr>
            <p:ph type="body" idx="1"/>
          </p:nvPr>
        </p:nvSpPr>
        <p:spPr>
          <a:xfrm>
            <a:off x="1303868" y="4343399"/>
            <a:ext cx="9592732" cy="1532467"/>
          </a:xfrm>
        </p:spPr>
        <p:txBody>
          <a:bodyPr>
            <a:normAutofit/>
          </a:bodyPr>
          <a:lstStyle/>
          <a:p>
            <a:r>
              <a:rPr lang="en-US" sz="2800" b="1" dirty="0" smtClean="0"/>
              <a:t>How many fluid ounces of bleach should be mixed with 160 fluid ounces of water to make the cleaning solution?</a:t>
            </a:r>
            <a:endParaRPr lang="en-US" sz="2800" b="1" dirty="0"/>
          </a:p>
        </p:txBody>
      </p:sp>
    </p:spTree>
    <p:extLst>
      <p:ext uri="{BB962C8B-B14F-4D97-AF65-F5344CB8AC3E}">
        <p14:creationId xmlns:p14="http://schemas.microsoft.com/office/powerpoint/2010/main" val="5903212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directions on a bottle of bleach say “Mix ½ cup of bleach with a gallon of water.”  The ratio of bleach to water is 1 to 32.</a:t>
            </a:r>
            <a:br>
              <a:rPr lang="en-US" b="1" dirty="0" smtClean="0"/>
            </a:br>
            <a:r>
              <a:rPr lang="en-US" b="1" dirty="0" smtClean="0"/>
              <a:t/>
            </a:r>
            <a:br>
              <a:rPr lang="en-US" b="1" dirty="0" smtClean="0"/>
            </a:br>
            <a:r>
              <a:rPr lang="en-US" b="1" dirty="0" smtClean="0"/>
              <a:t>A bottle contains 1 quart of bleach.</a:t>
            </a:r>
            <a:endParaRPr lang="en-US" b="1" dirty="0"/>
          </a:p>
        </p:txBody>
      </p:sp>
      <p:sp>
        <p:nvSpPr>
          <p:cNvPr id="3" name="Text Placeholder 2"/>
          <p:cNvSpPr>
            <a:spLocks noGrp="1"/>
          </p:cNvSpPr>
          <p:nvPr>
            <p:ph type="body" idx="1"/>
          </p:nvPr>
        </p:nvSpPr>
        <p:spPr>
          <a:xfrm>
            <a:off x="1303868" y="4343399"/>
            <a:ext cx="9592732" cy="1532467"/>
          </a:xfrm>
        </p:spPr>
        <p:txBody>
          <a:bodyPr>
            <a:normAutofit/>
          </a:bodyPr>
          <a:lstStyle/>
          <a:p>
            <a:r>
              <a:rPr lang="en-US" sz="2800" b="1" dirty="0" smtClean="0"/>
              <a:t>What is the total number of quarts of cleaning solution that can be made using the entire bottle of bleach? </a:t>
            </a:r>
            <a:endParaRPr lang="en-US" sz="2800" b="1" dirty="0"/>
          </a:p>
        </p:txBody>
      </p:sp>
    </p:spTree>
    <p:extLst>
      <p:ext uri="{BB962C8B-B14F-4D97-AF65-F5344CB8AC3E}">
        <p14:creationId xmlns:p14="http://schemas.microsoft.com/office/powerpoint/2010/main" val="11526911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868" y="983730"/>
            <a:ext cx="9592732" cy="2954868"/>
          </a:xfrm>
        </p:spPr>
        <p:txBody>
          <a:bodyPr>
            <a:normAutofit/>
          </a:bodyPr>
          <a:lstStyle/>
          <a:p>
            <a:r>
              <a:rPr lang="en-US" b="1" dirty="0" smtClean="0"/>
              <a:t>You are expecting 100 people at your party.  Only 75 people come.  </a:t>
            </a:r>
            <a:endParaRPr lang="en-US" b="1" dirty="0"/>
          </a:p>
        </p:txBody>
      </p:sp>
      <p:sp>
        <p:nvSpPr>
          <p:cNvPr id="3" name="Text Placeholder 2"/>
          <p:cNvSpPr>
            <a:spLocks noGrp="1"/>
          </p:cNvSpPr>
          <p:nvPr>
            <p:ph type="body" idx="1"/>
          </p:nvPr>
        </p:nvSpPr>
        <p:spPr>
          <a:xfrm>
            <a:off x="1303868" y="4343399"/>
            <a:ext cx="9592732" cy="1532467"/>
          </a:xfrm>
        </p:spPr>
        <p:txBody>
          <a:bodyPr>
            <a:normAutofit/>
          </a:bodyPr>
          <a:lstStyle/>
          <a:p>
            <a:r>
              <a:rPr lang="en-US" sz="2800" b="1" dirty="0" smtClean="0"/>
              <a:t>Use mental strategies to determine the percent error.</a:t>
            </a:r>
            <a:endParaRPr lang="en-US" sz="28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90434">
            <a:off x="8403915" y="2889459"/>
            <a:ext cx="2575577" cy="171401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324509">
            <a:off x="873244" y="3056887"/>
            <a:ext cx="2575577" cy="1714018"/>
          </a:xfrm>
          <a:prstGeom prst="rect">
            <a:avLst/>
          </a:prstGeom>
        </p:spPr>
      </p:pic>
    </p:spTree>
    <p:extLst>
      <p:ext uri="{BB962C8B-B14F-4D97-AF65-F5344CB8AC3E}">
        <p14:creationId xmlns:p14="http://schemas.microsoft.com/office/powerpoint/2010/main" val="12128221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directions on a bottle of bleach say “Mix ½ cup of bleach with a gallon of water.”  The ratio of bleach to water is 1 to 32.</a:t>
            </a:r>
            <a:br>
              <a:rPr lang="en-US" b="1" dirty="0" smtClean="0"/>
            </a:br>
            <a:r>
              <a:rPr lang="en-US" b="1" dirty="0" smtClean="0"/>
              <a:t/>
            </a:r>
            <a:br>
              <a:rPr lang="en-US" b="1" dirty="0" smtClean="0"/>
            </a:br>
            <a:r>
              <a:rPr lang="en-US" b="1" dirty="0" smtClean="0"/>
              <a:t>A spray bottle holds up to 1 cup of the cleaning solution.  When the spray bottle is full, what fraction of the cleaning solution is bleach?</a:t>
            </a:r>
            <a:endParaRPr lang="en-US" b="1" dirty="0"/>
          </a:p>
        </p:txBody>
      </p:sp>
      <p:sp>
        <p:nvSpPr>
          <p:cNvPr id="3" name="Text Placeholder 2"/>
          <p:cNvSpPr>
            <a:spLocks noGrp="1"/>
          </p:cNvSpPr>
          <p:nvPr>
            <p:ph type="body" idx="1"/>
          </p:nvPr>
        </p:nvSpPr>
        <p:spPr>
          <a:xfrm>
            <a:off x="1303868" y="4343399"/>
            <a:ext cx="9592732" cy="1532467"/>
          </a:xfrm>
        </p:spPr>
        <p:txBody>
          <a:bodyPr>
            <a:normAutofit/>
          </a:bodyPr>
          <a:lstStyle/>
          <a:p>
            <a:r>
              <a:rPr lang="en-US" sz="2800" b="1" dirty="0" smtClean="0"/>
              <a:t>Explain your strategy.</a:t>
            </a:r>
            <a:endParaRPr lang="en-US" sz="2800" b="1" dirty="0"/>
          </a:p>
        </p:txBody>
      </p:sp>
    </p:spTree>
    <p:extLst>
      <p:ext uri="{BB962C8B-B14F-4D97-AF65-F5344CB8AC3E}">
        <p14:creationId xmlns:p14="http://schemas.microsoft.com/office/powerpoint/2010/main" val="9039532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At a certain store, 24 couches were sold in January.  The manager at the store wants to encourage the sales team to sell more couches and is going to give all the sales team members a bonus if the number of couches sold increases by 30% in February.  How many couches must the sales team sell in February to receive the bonus?</a:t>
            </a:r>
            <a:r>
              <a:rPr lang="en-US" dirty="0"/>
              <a:t/>
            </a:r>
            <a:br>
              <a:rPr lang="en-US" dirty="0"/>
            </a:br>
            <a:endParaRPr lang="en-US" dirty="0"/>
          </a:p>
        </p:txBody>
      </p:sp>
      <p:sp>
        <p:nvSpPr>
          <p:cNvPr id="3" name="Text Placeholder 2"/>
          <p:cNvSpPr>
            <a:spLocks noGrp="1"/>
          </p:cNvSpPr>
          <p:nvPr>
            <p:ph type="body" idx="1"/>
          </p:nvPr>
        </p:nvSpPr>
        <p:spPr/>
        <p:txBody>
          <a:bodyPr>
            <a:normAutofit/>
          </a:bodyPr>
          <a:lstStyle/>
          <a:p>
            <a:r>
              <a:rPr lang="en-US" sz="2800" b="1" dirty="0" smtClean="0"/>
              <a:t>Justify your solution.</a:t>
            </a:r>
            <a:endParaRPr lang="en-US" sz="2800" b="1" dirty="0"/>
          </a:p>
        </p:txBody>
      </p:sp>
    </p:spTree>
    <p:extLst>
      <p:ext uri="{BB962C8B-B14F-4D97-AF65-F5344CB8AC3E}">
        <p14:creationId xmlns:p14="http://schemas.microsoft.com/office/powerpoint/2010/main" val="34839566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An employee at a camera store set a goal to earn $4,000 in May.  She receives a base salary of $1,500 as well as a 12% commission for all sales.  Determine if she would reach her goal if she sold $25,000 in merchandise in May.</a:t>
            </a:r>
            <a:endParaRPr lang="en-US" dirty="0"/>
          </a:p>
        </p:txBody>
      </p:sp>
      <p:sp>
        <p:nvSpPr>
          <p:cNvPr id="3" name="Text Placeholder 2"/>
          <p:cNvSpPr>
            <a:spLocks noGrp="1"/>
          </p:cNvSpPr>
          <p:nvPr>
            <p:ph type="body" idx="1"/>
          </p:nvPr>
        </p:nvSpPr>
        <p:spPr/>
        <p:txBody>
          <a:bodyPr>
            <a:normAutofit/>
          </a:bodyPr>
          <a:lstStyle/>
          <a:p>
            <a:r>
              <a:rPr lang="en-US" sz="2800" b="1" dirty="0" smtClean="0"/>
              <a:t>Discuss how you know.</a:t>
            </a:r>
            <a:endParaRPr lang="en-US" sz="2800" b="1" dirty="0"/>
          </a:p>
        </p:txBody>
      </p:sp>
    </p:spTree>
    <p:extLst>
      <p:ext uri="{BB962C8B-B14F-4D97-AF65-F5344CB8AC3E}">
        <p14:creationId xmlns:p14="http://schemas.microsoft.com/office/powerpoint/2010/main" val="2216628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After eating at a restaurant, your bill before tax is $48.60.  The sales tax rate is 6%.  You decide to leave a 20% tip for the waitress, based on the pre-tax amount.  How much will you leave for tip</a:t>
            </a:r>
            <a:r>
              <a:rPr lang="en-US" b="1" dirty="0"/>
              <a:t>?</a:t>
            </a:r>
            <a:endParaRPr lang="en-US" dirty="0"/>
          </a:p>
        </p:txBody>
      </p:sp>
      <p:sp>
        <p:nvSpPr>
          <p:cNvPr id="3" name="Text Placeholder 2"/>
          <p:cNvSpPr>
            <a:spLocks noGrp="1"/>
          </p:cNvSpPr>
          <p:nvPr>
            <p:ph type="body" idx="1"/>
          </p:nvPr>
        </p:nvSpPr>
        <p:spPr/>
        <p:txBody>
          <a:bodyPr>
            <a:normAutofit/>
          </a:bodyPr>
          <a:lstStyle/>
          <a:p>
            <a:r>
              <a:rPr lang="en-US" sz="3200" b="1" dirty="0" smtClean="0"/>
              <a:t>How much will you spend in total, including tax and tip?</a:t>
            </a:r>
            <a:endParaRPr lang="en-US" sz="3200" b="1" dirty="0"/>
          </a:p>
        </p:txBody>
      </p:sp>
    </p:spTree>
    <p:extLst>
      <p:ext uri="{BB962C8B-B14F-4D97-AF65-F5344CB8AC3E}">
        <p14:creationId xmlns:p14="http://schemas.microsoft.com/office/powerpoint/2010/main" val="12943923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A 7</a:t>
            </a:r>
            <a:r>
              <a:rPr lang="en-US" b="1" baseline="30000" dirty="0" smtClean="0"/>
              <a:t>th</a:t>
            </a:r>
            <a:r>
              <a:rPr lang="en-US" b="1" dirty="0" smtClean="0"/>
              <a:t> grade student wants to buy some snacks and books for vacation</a:t>
            </a:r>
            <a:r>
              <a:rPr lang="en-US" b="1" dirty="0"/>
              <a:t>.</a:t>
            </a:r>
            <a:r>
              <a:rPr lang="en-US" b="1" dirty="0" smtClean="0"/>
              <a:t>  He has decided that he will buy three times as many snacks as books.  Each of his favorite snacks costs 60¢.  Each magazine costs $4.50.  The sales tax rate on both types of items is 6 ½ %.  How many of each item can he buy if he has $20 to spend?</a:t>
            </a:r>
            <a:endParaRPr lang="en-US" dirty="0"/>
          </a:p>
        </p:txBody>
      </p:sp>
    </p:spTree>
    <p:extLst>
      <p:ext uri="{BB962C8B-B14F-4D97-AF65-F5344CB8AC3E}">
        <p14:creationId xmlns:p14="http://schemas.microsoft.com/office/powerpoint/2010/main" val="40800057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There were 32 boys and 28 girls in a karate class last year.  This year the number of boys increased by 25% but the number of girls decreased by 10%.  Was there an increase or decrease in overall membership?  </a:t>
            </a:r>
            <a:endParaRPr lang="en-US" dirty="0"/>
          </a:p>
        </p:txBody>
      </p:sp>
      <p:sp>
        <p:nvSpPr>
          <p:cNvPr id="3" name="Rectangle 2"/>
          <p:cNvSpPr/>
          <p:nvPr/>
        </p:nvSpPr>
        <p:spPr>
          <a:xfrm>
            <a:off x="1690234" y="4390554"/>
            <a:ext cx="8487645" cy="1077218"/>
          </a:xfrm>
          <a:prstGeom prst="rect">
            <a:avLst/>
          </a:prstGeom>
        </p:spPr>
        <p:txBody>
          <a:bodyPr wrap="none">
            <a:spAutoFit/>
          </a:bodyPr>
          <a:lstStyle/>
          <a:p>
            <a:pPr algn="ctr"/>
            <a:r>
              <a:rPr lang="en-US" sz="3200" b="1" dirty="0"/>
              <a:t>Find the overall percent change in membership </a:t>
            </a:r>
            <a:endParaRPr lang="en-US" sz="3200" b="1" dirty="0" smtClean="0"/>
          </a:p>
          <a:p>
            <a:pPr algn="ctr"/>
            <a:r>
              <a:rPr lang="en-US" sz="3200" b="1" dirty="0" smtClean="0"/>
              <a:t>of </a:t>
            </a:r>
            <a:r>
              <a:rPr lang="en-US" sz="3200" b="1" dirty="0"/>
              <a:t>the club.</a:t>
            </a:r>
            <a:endParaRPr lang="en-US" sz="3200" dirty="0"/>
          </a:p>
        </p:txBody>
      </p:sp>
    </p:spTree>
    <p:extLst>
      <p:ext uri="{BB962C8B-B14F-4D97-AF65-F5344CB8AC3E}">
        <p14:creationId xmlns:p14="http://schemas.microsoft.com/office/powerpoint/2010/main" val="28223503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7.RP.3</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Use proportional relationships to solve multistep ratio and percent</a:t>
            </a:r>
            <a:br>
              <a:rPr lang="en-US" sz="2800" dirty="0"/>
            </a:br>
            <a:r>
              <a:rPr lang="en-US" sz="2800" dirty="0"/>
              <a:t>problems. </a:t>
            </a:r>
            <a:endParaRPr lang="en-US" sz="2800" dirty="0" smtClean="0"/>
          </a:p>
          <a:p>
            <a:pPr marL="0" indent="0">
              <a:buNone/>
            </a:pPr>
            <a:r>
              <a:rPr lang="en-US" sz="2800" dirty="0" smtClean="0"/>
              <a:t>Examples</a:t>
            </a:r>
            <a:r>
              <a:rPr lang="en-US" sz="2800" dirty="0"/>
              <a:t>: simple interest, tax, markups and markdowns,</a:t>
            </a:r>
            <a:br>
              <a:rPr lang="en-US" sz="2800" dirty="0"/>
            </a:br>
            <a:r>
              <a:rPr lang="en-US" sz="2800" dirty="0"/>
              <a:t>gratuities and commissions, fees, percent increase and decrease, </a:t>
            </a:r>
            <a:r>
              <a:rPr lang="en-US" sz="2800" dirty="0" smtClean="0"/>
              <a:t>percent error</a:t>
            </a:r>
            <a:r>
              <a:rPr lang="en-US" sz="2800" dirty="0"/>
              <a:t>.</a:t>
            </a:r>
          </a:p>
        </p:txBody>
      </p:sp>
    </p:spTree>
    <p:extLst>
      <p:ext uri="{BB962C8B-B14F-4D97-AF65-F5344CB8AC3E}">
        <p14:creationId xmlns:p14="http://schemas.microsoft.com/office/powerpoint/2010/main" val="13130969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
            </a:r>
            <a:br>
              <a:rPr lang="en-US" sz="2800" b="1" dirty="0" smtClean="0"/>
            </a:br>
            <a:r>
              <a:rPr lang="en-US" sz="2800" b="1" dirty="0" smtClean="0"/>
              <a:t>A jacket is marked down 25%.  </a:t>
            </a:r>
            <a:br>
              <a:rPr lang="en-US" sz="2800" b="1" dirty="0" smtClean="0"/>
            </a:br>
            <a:r>
              <a:rPr lang="en-US" sz="2800" b="1" dirty="0" smtClean="0"/>
              <a:t>Its original price was $59.99.</a:t>
            </a:r>
            <a:br>
              <a:rPr lang="en-US" sz="2800" b="1" dirty="0" smtClean="0"/>
            </a:br>
            <a:endParaRPr lang="en-US" sz="2800" b="1" dirty="0"/>
          </a:p>
        </p:txBody>
      </p:sp>
      <p:sp>
        <p:nvSpPr>
          <p:cNvPr id="3" name="Text Placeholder 2"/>
          <p:cNvSpPr>
            <a:spLocks noGrp="1"/>
          </p:cNvSpPr>
          <p:nvPr>
            <p:ph type="body" idx="1"/>
          </p:nvPr>
        </p:nvSpPr>
        <p:spPr>
          <a:xfrm>
            <a:off x="1303868" y="3309371"/>
            <a:ext cx="9592732" cy="2566495"/>
          </a:xfrm>
        </p:spPr>
        <p:txBody>
          <a:bodyPr>
            <a:noAutofit/>
          </a:bodyPr>
          <a:lstStyle/>
          <a:p>
            <a:endParaRPr lang="en-US" sz="2800" b="1" dirty="0" smtClean="0">
              <a:solidFill>
                <a:srgbClr val="3366FF"/>
              </a:solidFill>
            </a:endParaRPr>
          </a:p>
          <a:p>
            <a:r>
              <a:rPr lang="en-US" sz="2800" b="1" dirty="0" smtClean="0">
                <a:solidFill>
                  <a:srgbClr val="3366FF"/>
                </a:solidFill>
              </a:rPr>
              <a:t>Use mental strategies to determine the price of the discounted jacket (before sales tax).</a:t>
            </a:r>
          </a:p>
          <a:p>
            <a:r>
              <a:rPr lang="en-US" sz="2800" b="1" dirty="0" smtClean="0">
                <a:solidFill>
                  <a:srgbClr val="FF0000"/>
                </a:solidFill>
              </a:rPr>
              <a:t>If sales tax is 7.5% what is the total cost of the jacket? </a:t>
            </a:r>
          </a:p>
          <a:p>
            <a:r>
              <a:rPr lang="en-US" sz="2800" b="1" dirty="0" smtClean="0">
                <a:solidFill>
                  <a:srgbClr val="008000"/>
                </a:solidFill>
              </a:rPr>
              <a:t>Ethan said that 25 -7.5 is  17.5 so he can just take 17.5% of 59.99 to get the discount of the original price.  Do you agree with Ethan’s thinking?</a:t>
            </a:r>
          </a:p>
          <a:p>
            <a:endParaRPr lang="en-US" sz="2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52348">
            <a:off x="-291193" y="246814"/>
            <a:ext cx="3571875" cy="26479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330" y="518767"/>
            <a:ext cx="7605228" cy="1359524"/>
          </a:xfrm>
          <a:prstGeom prst="rect">
            <a:avLst/>
          </a:prstGeom>
        </p:spPr>
      </p:pic>
    </p:spTree>
    <p:extLst>
      <p:ext uri="{BB962C8B-B14F-4D97-AF65-F5344CB8AC3E}">
        <p14:creationId xmlns:p14="http://schemas.microsoft.com/office/powerpoint/2010/main" val="700752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A shirt is on sale for 30% off the original price.  The sale price is $15.  What was the original price and what was the markdown?</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868" y="3361386"/>
            <a:ext cx="10055298" cy="2871990"/>
          </a:xfrm>
          <a:prstGeom prst="rect">
            <a:avLst/>
          </a:prstGeom>
        </p:spPr>
      </p:pic>
    </p:spTree>
    <p:extLst>
      <p:ext uri="{BB962C8B-B14F-4D97-AF65-F5344CB8AC3E}">
        <p14:creationId xmlns:p14="http://schemas.microsoft.com/office/powerpoint/2010/main" val="41561703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A business owner spent $15 on a t-shirt for his company.  He marked up the price of the shirt by 30%.  What is the selling price of the shirt?  </a:t>
            </a:r>
            <a:endParaRPr lang="en-US" b="1" dirty="0"/>
          </a:p>
        </p:txBody>
      </p:sp>
      <p:sp>
        <p:nvSpPr>
          <p:cNvPr id="5" name="Text Placeholder 2"/>
          <p:cNvSpPr>
            <a:spLocks noGrp="1"/>
          </p:cNvSpPr>
          <p:nvPr>
            <p:ph type="body" idx="1"/>
          </p:nvPr>
        </p:nvSpPr>
        <p:spPr>
          <a:xfrm>
            <a:off x="1303868" y="4343399"/>
            <a:ext cx="9592732" cy="1532467"/>
          </a:xfrm>
        </p:spPr>
        <p:txBody>
          <a:bodyPr>
            <a:normAutofit/>
          </a:bodyPr>
          <a:lstStyle/>
          <a:p>
            <a:r>
              <a:rPr lang="en-US" sz="2800" b="1" dirty="0" smtClean="0"/>
              <a:t>How did you determine the selling price?                      </a:t>
            </a:r>
            <a:endParaRPr lang="en-US" sz="2800" b="1" dirty="0"/>
          </a:p>
        </p:txBody>
      </p:sp>
    </p:spTree>
    <p:extLst>
      <p:ext uri="{BB962C8B-B14F-4D97-AF65-F5344CB8AC3E}">
        <p14:creationId xmlns:p14="http://schemas.microsoft.com/office/powerpoint/2010/main" val="35685442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66985">
            <a:off x="9981027" y="814712"/>
            <a:ext cx="1503607" cy="125701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48129">
            <a:off x="700752" y="822393"/>
            <a:ext cx="1503607" cy="1257016"/>
          </a:xfrm>
          <a:prstGeom prst="rect">
            <a:avLst/>
          </a:prstGeom>
        </p:spPr>
      </p:pic>
      <p:sp>
        <p:nvSpPr>
          <p:cNvPr id="2" name="Title 1"/>
          <p:cNvSpPr>
            <a:spLocks noGrp="1"/>
          </p:cNvSpPr>
          <p:nvPr>
            <p:ph type="title"/>
          </p:nvPr>
        </p:nvSpPr>
        <p:spPr/>
        <p:txBody>
          <a:bodyPr/>
          <a:lstStyle/>
          <a:p>
            <a:r>
              <a:rPr lang="en-US" b="1" dirty="0" smtClean="0"/>
              <a:t/>
            </a:r>
            <a:br>
              <a:rPr lang="en-US" b="1" dirty="0" smtClean="0"/>
            </a:br>
            <a:r>
              <a:rPr lang="en-US" b="1" dirty="0" smtClean="0"/>
              <a:t>A customer buys a book that has an original price of $32.  The book is discounted by 25%.  </a:t>
            </a:r>
            <a:br>
              <a:rPr lang="en-US" b="1" dirty="0" smtClean="0"/>
            </a:br>
            <a:r>
              <a:rPr lang="en-US" b="1" dirty="0" smtClean="0"/>
              <a:t>Local sales tax is 6%. </a:t>
            </a:r>
            <a:endParaRPr lang="en-US" b="1" dirty="0"/>
          </a:p>
        </p:txBody>
      </p:sp>
      <p:sp>
        <p:nvSpPr>
          <p:cNvPr id="3" name="Text Placeholder 2"/>
          <p:cNvSpPr>
            <a:spLocks noGrp="1"/>
          </p:cNvSpPr>
          <p:nvPr>
            <p:ph type="body" idx="1"/>
          </p:nvPr>
        </p:nvSpPr>
        <p:spPr>
          <a:xfrm>
            <a:off x="1303868" y="4343399"/>
            <a:ext cx="9592732" cy="1532467"/>
          </a:xfrm>
        </p:spPr>
        <p:txBody>
          <a:bodyPr>
            <a:normAutofit/>
          </a:bodyPr>
          <a:lstStyle/>
          <a:p>
            <a:r>
              <a:rPr lang="en-US" sz="2800" b="1" dirty="0" smtClean="0"/>
              <a:t>What is the total amount (including tax) that the customer pays for the discounted book?</a:t>
            </a:r>
            <a:endParaRPr lang="en-US" sz="2800" b="1" dirty="0"/>
          </a:p>
        </p:txBody>
      </p:sp>
    </p:spTree>
    <p:extLst>
      <p:ext uri="{BB962C8B-B14F-4D97-AF65-F5344CB8AC3E}">
        <p14:creationId xmlns:p14="http://schemas.microsoft.com/office/powerpoint/2010/main" val="17548460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7273" y="894425"/>
            <a:ext cx="10070194" cy="4801314"/>
          </a:xfrm>
          <a:prstGeom prst="rect">
            <a:avLst/>
          </a:prstGeom>
        </p:spPr>
        <p:txBody>
          <a:bodyPr wrap="square">
            <a:spAutoFit/>
          </a:bodyPr>
          <a:lstStyle/>
          <a:p>
            <a:r>
              <a:rPr lang="en-US" sz="3200" dirty="0" smtClean="0"/>
              <a:t>Sara </a:t>
            </a:r>
            <a:r>
              <a:rPr lang="en-US" sz="3200" dirty="0"/>
              <a:t>saved </a:t>
            </a:r>
            <a:r>
              <a:rPr lang="en-US" sz="3200" dirty="0" smtClean="0"/>
              <a:t>her </a:t>
            </a:r>
            <a:r>
              <a:rPr lang="en-US" sz="3200" dirty="0"/>
              <a:t>money to buy a computer that cost $</a:t>
            </a:r>
            <a:r>
              <a:rPr lang="en-US" sz="3200" dirty="0" smtClean="0"/>
              <a:t>1,000. </a:t>
            </a:r>
          </a:p>
          <a:p>
            <a:endParaRPr lang="en-US" sz="3200" dirty="0" smtClean="0"/>
          </a:p>
          <a:p>
            <a:r>
              <a:rPr lang="en-US" sz="3200" dirty="0" smtClean="0"/>
              <a:t>When she </a:t>
            </a:r>
            <a:r>
              <a:rPr lang="en-US" sz="3200" dirty="0"/>
              <a:t>went to buy the computer, the price had been increased by </a:t>
            </a:r>
            <a:r>
              <a:rPr lang="en-US" sz="3200" dirty="0" smtClean="0"/>
              <a:t>30%. </a:t>
            </a:r>
          </a:p>
          <a:p>
            <a:endParaRPr lang="en-US" sz="3200" dirty="0" smtClean="0"/>
          </a:p>
          <a:p>
            <a:endParaRPr lang="en-US" sz="3200" dirty="0"/>
          </a:p>
          <a:p>
            <a:endParaRPr lang="en-US" sz="3200" dirty="0"/>
          </a:p>
          <a:p>
            <a:r>
              <a:rPr lang="en-US" sz="3200" dirty="0" smtClean="0"/>
              <a:t>How </a:t>
            </a:r>
            <a:r>
              <a:rPr lang="en-US" sz="3200" dirty="0"/>
              <a:t>much more money </a:t>
            </a:r>
            <a:r>
              <a:rPr lang="en-US" sz="3200" dirty="0" smtClean="0"/>
              <a:t>did she need to buy the computer (assuming she had the $1,000)? </a:t>
            </a:r>
            <a:endParaRPr lang="en-US" sz="3200" dirty="0"/>
          </a:p>
          <a:p>
            <a:r>
              <a:rPr lang="en-US" dirty="0"/>
              <a:t> </a:t>
            </a:r>
          </a:p>
        </p:txBody>
      </p:sp>
    </p:spTree>
    <p:extLst>
      <p:ext uri="{BB962C8B-B14F-4D97-AF65-F5344CB8AC3E}">
        <p14:creationId xmlns:p14="http://schemas.microsoft.com/office/powerpoint/2010/main" val="308906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4" name="Rectangle 3"/>
          <p:cNvSpPr/>
          <p:nvPr/>
        </p:nvSpPr>
        <p:spPr>
          <a:xfrm>
            <a:off x="1430933" y="679763"/>
            <a:ext cx="9962874" cy="3416320"/>
          </a:xfrm>
          <a:prstGeom prst="rect">
            <a:avLst/>
          </a:prstGeom>
        </p:spPr>
        <p:txBody>
          <a:bodyPr wrap="square">
            <a:spAutoFit/>
          </a:bodyPr>
          <a:lstStyle/>
          <a:p>
            <a:r>
              <a:rPr lang="en-US" sz="3600" dirty="0"/>
              <a:t>The next </a:t>
            </a:r>
            <a:r>
              <a:rPr lang="en-US" sz="3600" dirty="0" smtClean="0"/>
              <a:t>week </a:t>
            </a:r>
            <a:r>
              <a:rPr lang="en-US" sz="3600" dirty="0"/>
              <a:t>the </a:t>
            </a:r>
            <a:r>
              <a:rPr lang="en-US" sz="3600" dirty="0" smtClean="0"/>
              <a:t>computer shop </a:t>
            </a:r>
            <a:r>
              <a:rPr lang="en-US" sz="3600" dirty="0"/>
              <a:t>had a sale and reduced all prices by </a:t>
            </a:r>
            <a:r>
              <a:rPr lang="en-US" sz="3600" dirty="0" smtClean="0"/>
              <a:t>25%</a:t>
            </a:r>
            <a:r>
              <a:rPr lang="en-US" sz="3600" dirty="0"/>
              <a:t>. </a:t>
            </a:r>
            <a:endParaRPr lang="en-US" sz="3600" dirty="0" smtClean="0"/>
          </a:p>
          <a:p>
            <a:endParaRPr lang="en-US" sz="3600" dirty="0"/>
          </a:p>
          <a:p>
            <a:r>
              <a:rPr lang="en-US" sz="3600" dirty="0" smtClean="0"/>
              <a:t>Did Sara </a:t>
            </a:r>
            <a:r>
              <a:rPr lang="en-US" sz="3600" dirty="0"/>
              <a:t>have enough money to pay for the computer in the sale? </a:t>
            </a:r>
            <a:r>
              <a:rPr lang="en-US" dirty="0"/>
              <a:t> </a:t>
            </a:r>
          </a:p>
          <a:p>
            <a:r>
              <a:rPr lang="en-US" dirty="0"/>
              <a:t> </a:t>
            </a:r>
          </a:p>
          <a:p>
            <a:endParaRPr lang="en-US" dirty="0"/>
          </a:p>
        </p:txBody>
      </p:sp>
    </p:spTree>
    <p:extLst>
      <p:ext uri="{BB962C8B-B14F-4D97-AF65-F5344CB8AC3E}">
        <p14:creationId xmlns:p14="http://schemas.microsoft.com/office/powerpoint/2010/main" val="239517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directions on a bottle of bleach say “Mix ½ cup of bleach with a gallon of water.”  The ratio of bleach to water is 1 to 32.</a:t>
            </a:r>
            <a:br>
              <a:rPr lang="en-US" b="1" dirty="0" smtClean="0"/>
            </a:br>
            <a:r>
              <a:rPr lang="en-US" b="1" dirty="0"/>
              <a:t/>
            </a:r>
            <a:br>
              <a:rPr lang="en-US" b="1" dirty="0"/>
            </a:br>
            <a:r>
              <a:rPr lang="en-US" b="1" dirty="0" smtClean="0"/>
              <a:t>A student made the following double number line to determine the amount of water needed to mix with 3/4 cup of bleach to make the cleaning solution.  Use another strategy to determine if the student is correct.</a:t>
            </a:r>
            <a:endParaRPr lang="en-US" b="1" dirty="0"/>
          </a:p>
        </p:txBody>
      </p:sp>
      <p:grpSp>
        <p:nvGrpSpPr>
          <p:cNvPr id="9" name="Group 8"/>
          <p:cNvGrpSpPr/>
          <p:nvPr/>
        </p:nvGrpSpPr>
        <p:grpSpPr>
          <a:xfrm>
            <a:off x="1841679" y="4559121"/>
            <a:ext cx="8319752" cy="1094705"/>
            <a:chOff x="1841679" y="4559121"/>
            <a:chExt cx="8319752" cy="1094705"/>
          </a:xfrm>
        </p:grpSpPr>
        <p:cxnSp>
          <p:nvCxnSpPr>
            <p:cNvPr id="5" name="Straight Arrow Connector 4"/>
            <p:cNvCxnSpPr/>
            <p:nvPr/>
          </p:nvCxnSpPr>
          <p:spPr>
            <a:xfrm>
              <a:off x="1841679" y="4790941"/>
              <a:ext cx="83197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841679" y="5419860"/>
              <a:ext cx="83197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41679" y="4559121"/>
              <a:ext cx="0" cy="109470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5769735" y="4507606"/>
            <a:ext cx="0" cy="1184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760039" y="4533363"/>
            <a:ext cx="0" cy="1184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841087" y="4535630"/>
            <a:ext cx="0" cy="118485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48799" y="5670861"/>
            <a:ext cx="622479" cy="369332"/>
          </a:xfrm>
          <a:prstGeom prst="rect">
            <a:avLst/>
          </a:prstGeom>
          <a:noFill/>
        </p:spPr>
        <p:txBody>
          <a:bodyPr wrap="square" rtlCol="0">
            <a:spAutoFit/>
          </a:bodyPr>
          <a:lstStyle/>
          <a:p>
            <a:r>
              <a:rPr lang="en-US" b="1" dirty="0" smtClean="0">
                <a:solidFill>
                  <a:srgbClr val="FF0000"/>
                </a:solidFill>
              </a:rPr>
              <a:t>  </a:t>
            </a:r>
            <a:r>
              <a:rPr lang="en-US" b="1" dirty="0" smtClean="0"/>
              <a:t>256</a:t>
            </a:r>
            <a:endParaRPr lang="en-US" b="1" dirty="0"/>
          </a:p>
        </p:txBody>
      </p:sp>
      <p:cxnSp>
        <p:nvCxnSpPr>
          <p:cNvPr id="25" name="Straight Connector 24"/>
          <p:cNvCxnSpPr/>
          <p:nvPr/>
        </p:nvCxnSpPr>
        <p:spPr>
          <a:xfrm>
            <a:off x="3900151" y="4507606"/>
            <a:ext cx="0" cy="118485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705636" y="4242752"/>
            <a:ext cx="562378" cy="646331"/>
          </a:xfrm>
          <a:prstGeom prst="rect">
            <a:avLst/>
          </a:prstGeom>
          <a:noFill/>
        </p:spPr>
        <p:txBody>
          <a:bodyPr wrap="square" rtlCol="0">
            <a:spAutoFit/>
          </a:bodyPr>
          <a:lstStyle/>
          <a:p>
            <a:endParaRPr lang="en-US" b="1" dirty="0" smtClean="0"/>
          </a:p>
          <a:p>
            <a:endParaRPr lang="en-US" dirty="0"/>
          </a:p>
        </p:txBody>
      </p:sp>
      <mc:AlternateContent xmlns:mc="http://schemas.openxmlformats.org/markup-compatibility/2006" xmlns:a14="http://schemas.microsoft.com/office/drawing/2010/main">
        <mc:Choice Requires="a14">
          <p:sp>
            <p:nvSpPr>
              <p:cNvPr id="28" name="TextBox 27"/>
              <p:cNvSpPr txBox="1"/>
              <p:nvPr/>
            </p:nvSpPr>
            <p:spPr>
              <a:xfrm>
                <a:off x="5544354" y="4117503"/>
                <a:ext cx="450761" cy="380489"/>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f>
                        <m:fPr>
                          <m:ctrlPr>
                            <a:rPr lang="en-US" sz="1000" b="1" i="1" smtClean="0">
                              <a:latin typeface="Cambria Math"/>
                            </a:rPr>
                          </m:ctrlPr>
                        </m:fPr>
                        <m:num>
                          <m:r>
                            <a:rPr lang="en-US" sz="1000" b="1" i="1" smtClean="0">
                              <a:latin typeface="Cambria Math" panose="02040503050406030204" pitchFamily="18" charset="0"/>
                            </a:rPr>
                            <m:t>𝟏</m:t>
                          </m:r>
                        </m:num>
                        <m:den>
                          <m:r>
                            <a:rPr lang="en-US" sz="1000" b="1" i="1" smtClean="0">
                              <a:latin typeface="Cambria Math" panose="02040503050406030204" pitchFamily="18" charset="0"/>
                            </a:rPr>
                            <m:t>𝟐</m:t>
                          </m:r>
                        </m:den>
                      </m:f>
                    </m:oMath>
                  </m:oMathPara>
                </a14:m>
                <a:endParaRPr lang="en-US" sz="1000"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5544354" y="4117503"/>
                <a:ext cx="450761" cy="380489"/>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626440" y="4141868"/>
                <a:ext cx="450761" cy="393762"/>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f>
                        <m:fPr>
                          <m:ctrlPr>
                            <a:rPr lang="en-US" sz="1000" b="1" i="1" smtClean="0">
                              <a:latin typeface="Cambria Math"/>
                            </a:rPr>
                          </m:ctrlPr>
                        </m:fPr>
                        <m:num>
                          <m:r>
                            <a:rPr lang="en-US" sz="1000" b="1" i="1" smtClean="0">
                              <a:latin typeface="Cambria Math" panose="02040503050406030204" pitchFamily="18" charset="0"/>
                            </a:rPr>
                            <m:t>𝟑</m:t>
                          </m:r>
                        </m:num>
                        <m:den>
                          <m:r>
                            <a:rPr lang="en-US" sz="1000" b="1" i="1" smtClean="0">
                              <a:latin typeface="Cambria Math" panose="02040503050406030204" pitchFamily="18" charset="0"/>
                            </a:rPr>
                            <m:t>𝟒</m:t>
                          </m:r>
                        </m:den>
                      </m:f>
                    </m:oMath>
                  </m:oMathPara>
                </a14:m>
                <a:endParaRPr lang="en-US" sz="10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7626440" y="4141868"/>
                <a:ext cx="450761" cy="393762"/>
              </a:xfrm>
              <a:prstGeom prst="rect">
                <a:avLst/>
              </a:prstGeom>
              <a:blipFill rotWithShape="0">
                <a:blip r:embed="rId3"/>
                <a:stretch>
                  <a:fillRect/>
                </a:stretch>
              </a:blipFill>
            </p:spPr>
            <p:txBody>
              <a:bodyPr/>
              <a:lstStyle/>
              <a:p>
                <a:r>
                  <a:rPr lang="en-US">
                    <a:noFill/>
                  </a:rPr>
                  <a:t> </a:t>
                </a:r>
              </a:p>
            </p:txBody>
          </p:sp>
        </mc:Fallback>
      </mc:AlternateContent>
      <p:sp>
        <p:nvSpPr>
          <p:cNvPr id="30" name="TextBox 29"/>
          <p:cNvSpPr txBox="1"/>
          <p:nvPr/>
        </p:nvSpPr>
        <p:spPr>
          <a:xfrm>
            <a:off x="7540580" y="5679447"/>
            <a:ext cx="622479" cy="369332"/>
          </a:xfrm>
          <a:prstGeom prst="rect">
            <a:avLst/>
          </a:prstGeom>
          <a:noFill/>
        </p:spPr>
        <p:txBody>
          <a:bodyPr wrap="square" rtlCol="0">
            <a:spAutoFit/>
          </a:bodyPr>
          <a:lstStyle/>
          <a:p>
            <a:r>
              <a:rPr lang="en-US" b="1" dirty="0" smtClean="0">
                <a:solidFill>
                  <a:srgbClr val="FF0000"/>
                </a:solidFill>
              </a:rPr>
              <a:t> 192</a:t>
            </a:r>
            <a:endParaRPr lang="en-US" b="1" dirty="0"/>
          </a:p>
        </p:txBody>
      </p:sp>
      <p:cxnSp>
        <p:nvCxnSpPr>
          <p:cNvPr id="31" name="Straight Connector 30"/>
          <p:cNvCxnSpPr/>
          <p:nvPr/>
        </p:nvCxnSpPr>
        <p:spPr>
          <a:xfrm>
            <a:off x="2880574" y="4533363"/>
            <a:ext cx="0" cy="118485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2655193" y="4141868"/>
                <a:ext cx="450761" cy="380489"/>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f>
                        <m:fPr>
                          <m:ctrlPr>
                            <a:rPr lang="en-US" sz="1000" b="1" i="1" smtClean="0">
                              <a:latin typeface="Cambria Math"/>
                            </a:rPr>
                          </m:ctrlPr>
                        </m:fPr>
                        <m:num>
                          <m:r>
                            <a:rPr lang="en-US" sz="1000" b="1" i="1" smtClean="0">
                              <a:latin typeface="Cambria Math" panose="02040503050406030204" pitchFamily="18" charset="0"/>
                            </a:rPr>
                            <m:t>𝟏</m:t>
                          </m:r>
                        </m:num>
                        <m:den>
                          <m:r>
                            <a:rPr lang="en-US" sz="1000" b="1" i="1" smtClean="0">
                              <a:latin typeface="Cambria Math" panose="02040503050406030204" pitchFamily="18" charset="0"/>
                            </a:rPr>
                            <m:t>𝟖</m:t>
                          </m:r>
                        </m:den>
                      </m:f>
                    </m:oMath>
                  </m:oMathPara>
                </a14:m>
                <a:endParaRPr lang="en-US" sz="100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2655193" y="4141868"/>
                <a:ext cx="450761" cy="380489"/>
              </a:xfrm>
              <a:prstGeom prst="rect">
                <a:avLst/>
              </a:prstGeom>
              <a:blipFill rotWithShape="0">
                <a:blip r:embed="rId4"/>
                <a:stretch>
                  <a:fillRect/>
                </a:stretch>
              </a:blipFill>
            </p:spPr>
            <p:txBody>
              <a:bodyPr/>
              <a:lstStyle/>
              <a:p>
                <a:r>
                  <a:rPr lang="en-US">
                    <a:noFill/>
                  </a:rPr>
                  <a:t> </a:t>
                </a:r>
              </a:p>
            </p:txBody>
          </p:sp>
        </mc:Fallback>
      </mc:AlternateContent>
      <p:sp>
        <p:nvSpPr>
          <p:cNvPr id="33" name="TextBox 32"/>
          <p:cNvSpPr txBox="1"/>
          <p:nvPr/>
        </p:nvSpPr>
        <p:spPr>
          <a:xfrm>
            <a:off x="2572555" y="5654830"/>
            <a:ext cx="622479" cy="369332"/>
          </a:xfrm>
          <a:prstGeom prst="rect">
            <a:avLst/>
          </a:prstGeom>
          <a:noFill/>
        </p:spPr>
        <p:txBody>
          <a:bodyPr wrap="square" rtlCol="0">
            <a:spAutoFit/>
          </a:bodyPr>
          <a:lstStyle/>
          <a:p>
            <a:r>
              <a:rPr lang="en-US" b="1" dirty="0" smtClean="0">
                <a:solidFill>
                  <a:srgbClr val="FF0000"/>
                </a:solidFill>
              </a:rPr>
              <a:t>  </a:t>
            </a:r>
            <a:r>
              <a:rPr lang="en-US" b="1" dirty="0" smtClean="0"/>
              <a:t>32</a:t>
            </a:r>
            <a:endParaRPr lang="en-US" b="1" dirty="0"/>
          </a:p>
        </p:txBody>
      </p:sp>
      <p:sp>
        <p:nvSpPr>
          <p:cNvPr id="34" name="TextBox 33"/>
          <p:cNvSpPr txBox="1"/>
          <p:nvPr/>
        </p:nvSpPr>
        <p:spPr>
          <a:xfrm>
            <a:off x="5439118" y="5664421"/>
            <a:ext cx="622479" cy="369332"/>
          </a:xfrm>
          <a:prstGeom prst="rect">
            <a:avLst/>
          </a:prstGeom>
          <a:noFill/>
        </p:spPr>
        <p:txBody>
          <a:bodyPr wrap="square" rtlCol="0">
            <a:spAutoFit/>
          </a:bodyPr>
          <a:lstStyle/>
          <a:p>
            <a:r>
              <a:rPr lang="en-US" b="1" dirty="0" smtClean="0">
                <a:solidFill>
                  <a:srgbClr val="FF0000"/>
                </a:solidFill>
              </a:rPr>
              <a:t>  </a:t>
            </a:r>
            <a:r>
              <a:rPr lang="en-US" b="1" dirty="0" smtClean="0"/>
              <a:t>128</a:t>
            </a:r>
            <a:endParaRPr lang="en-US" b="1" dirty="0"/>
          </a:p>
        </p:txBody>
      </p:sp>
    </p:spTree>
    <p:extLst>
      <p:ext uri="{BB962C8B-B14F-4D97-AF65-F5344CB8AC3E}">
        <p14:creationId xmlns:p14="http://schemas.microsoft.com/office/powerpoint/2010/main" val="368239021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3582</TotalTime>
  <Words>777</Words>
  <Application>Microsoft Macintosh PowerPoint</Application>
  <PresentationFormat>Custom</PresentationFormat>
  <Paragraphs>88</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Organic</vt:lpstr>
      <vt:lpstr>PowerPoint Presentation</vt:lpstr>
      <vt:lpstr>7.RP.3</vt:lpstr>
      <vt:lpstr> A jacket is marked down 25%.   Its original price was $59.99. </vt:lpstr>
      <vt:lpstr> A shirt is on sale for 30% off the original price.  The sale price is $15.  What was the original price and what was the markdown?</vt:lpstr>
      <vt:lpstr> A business owner spent $15 on a t-shirt for his company.  He marked up the price of the shirt by 30%.  What is the selling price of the shirt?  </vt:lpstr>
      <vt:lpstr> A customer buys a book that has an original price of $32.  The book is discounted by 25%.   Local sales tax is 6%. </vt:lpstr>
      <vt:lpstr>PowerPoint Presentation</vt:lpstr>
      <vt:lpstr>PowerPoint Presentation</vt:lpstr>
      <vt:lpstr>The directions on a bottle of bleach say “Mix ½ cup of bleach with a gallon of water.”  The ratio of bleach to water is 1 to 32.  A student made the following double number line to determine the amount of water needed to mix with 3/4 cup of bleach to make the cleaning solution.  Use another strategy to determine if the student is correct.</vt:lpstr>
      <vt:lpstr> The directions on a bottle of bleach say “Mix ½ cup of bleach with a gallon of water.”  The ratio of bleach to water is 1 to 32.</vt:lpstr>
      <vt:lpstr>The directions on a bottle of bleach say “Mix ½ cup of bleach with a gallon of water.”  The ratio of bleach to water is 1 to 32.  A bottle contains 1 quart of bleach.</vt:lpstr>
      <vt:lpstr>You are expecting 100 people at your party.  Only 75 people come.  </vt:lpstr>
      <vt:lpstr>The directions on a bottle of bleach say “Mix ½ cup of bleach with a gallon of water.”  The ratio of bleach to water is 1 to 32.  A spray bottle holds up to 1 cup of the cleaning solution.  When the spray bottle is full, what fraction of the cleaning solution is bleach?</vt:lpstr>
      <vt:lpstr>At a certain store, 24 couches were sold in January.  The manager at the store wants to encourage the sales team to sell more couches and is going to give all the sales team members a bonus if the number of couches sold increases by 30% in February.  How many couches must the sales team sell in February to receive the bonus? </vt:lpstr>
      <vt:lpstr>An employee at a camera store set a goal to earn $4,000 in May.  She receives a base salary of $1,500 as well as a 12% commission for all sales.  Determine if she would reach her goal if she sold $25,000 in merchandise in May.</vt:lpstr>
      <vt:lpstr>After eating at a restaurant, your bill before tax is $48.60.  The sales tax rate is 6%.  You decide to leave a 20% tip for the waitress, based on the pre-tax amount.  How much will you leave for tip?</vt:lpstr>
      <vt:lpstr>A 7th grade student wants to buy some snacks and books for vacation.  He has decided that he will buy three times as many snacks as books.  Each of his favorite snacks costs 60¢.  Each magazine costs $4.50.  The sales tax rate on both types of items is 6 ½ %.  How many of each item can he buy if he has $20 to spend?</vt:lpstr>
      <vt:lpstr>There were 32 boys and 28 girls in a karate class last year.  This year the number of boys increased by 25% but the number of girls decreased by 10%.  Was there an increase or decrease in overall membership?  </vt:lpstr>
    </vt:vector>
  </TitlesOfParts>
  <Company>JPS-District86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Laurentia Sutkowski</cp:lastModifiedBy>
  <cp:revision>41</cp:revision>
  <dcterms:created xsi:type="dcterms:W3CDTF">2015-06-01T15:26:10Z</dcterms:created>
  <dcterms:modified xsi:type="dcterms:W3CDTF">2015-06-25T18:32:14Z</dcterms:modified>
</cp:coreProperties>
</file>